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86" r:id="rId9"/>
    <p:sldId id="287" r:id="rId10"/>
    <p:sldId id="296" r:id="rId11"/>
    <p:sldId id="297" r:id="rId12"/>
    <p:sldId id="288" r:id="rId13"/>
    <p:sldId id="298" r:id="rId14"/>
    <p:sldId id="259" r:id="rId15"/>
    <p:sldId id="289" r:id="rId16"/>
    <p:sldId id="290" r:id="rId17"/>
    <p:sldId id="291" r:id="rId18"/>
    <p:sldId id="260" r:id="rId19"/>
    <p:sldId id="292" r:id="rId20"/>
    <p:sldId id="261" r:id="rId21"/>
    <p:sldId id="293" r:id="rId22"/>
    <p:sldId id="294" r:id="rId23"/>
    <p:sldId id="262" r:id="rId24"/>
    <p:sldId id="295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103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013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2411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895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77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41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845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196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647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81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498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fosight360.com" TargetMode="External"/><Relationship Id="rId2" Type="http://schemas.openxmlformats.org/officeDocument/2006/relationships/hyperlink" Target="mailto:washland@synergentcorp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E11E6-4BD2-45A6-A54C-074DE7953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79" y="1709530"/>
            <a:ext cx="3975290" cy="2528515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How do I get started in Recovery pro?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69450-5C7F-4900-9FC6-975C07129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6" y="4238046"/>
            <a:ext cx="3806919" cy="174140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with Bill Ashland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ulti-colored toy blocks">
            <a:extLst>
              <a:ext uri="{FF2B5EF4-FFF2-40B4-BE49-F238E27FC236}">
                <a16:creationId xmlns:a16="http://schemas.microsoft.com/office/drawing/2014/main" id="{BB3AEAF2-E166-0C23-7279-96091F0F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18" y="1095508"/>
            <a:ext cx="6909276" cy="460506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6A53674-7091-0DDB-141F-93F4AB9D20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3472" y="4956174"/>
            <a:ext cx="6086375" cy="10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634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1F655-C650-3EE4-4473-80EAE5FE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9" y="319476"/>
            <a:ext cx="10352381" cy="621904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026CD-C113-ED31-8FDB-FA86A8DFD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2" y="1624692"/>
            <a:ext cx="5405197" cy="460465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2F1C3B-9F28-4AE5-CE55-61A640EA61FA}"/>
              </a:ext>
            </a:extLst>
          </p:cNvPr>
          <p:cNvCxnSpPr>
            <a:cxnSpLocks/>
          </p:cNvCxnSpPr>
          <p:nvPr/>
        </p:nvCxnSpPr>
        <p:spPr>
          <a:xfrm flipV="1">
            <a:off x="4678136" y="2873829"/>
            <a:ext cx="2114550" cy="85725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7D6921-621A-9061-5E78-8B56699F50ED}"/>
              </a:ext>
            </a:extLst>
          </p:cNvPr>
          <p:cNvSpPr/>
          <p:nvPr/>
        </p:nvSpPr>
        <p:spPr>
          <a:xfrm>
            <a:off x="987879" y="3559629"/>
            <a:ext cx="3698421" cy="3429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19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FF648-5402-1924-7AA8-7A68F8FA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65" y="227448"/>
            <a:ext cx="8809524" cy="466666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46B561-157C-61DD-4C18-717C606D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72" y="3205697"/>
            <a:ext cx="10049163" cy="342485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0433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76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 Task Checklists and Workgroup Relocation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High-level, one-page checklists for each event type – facility, systems, people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Workgroup Recovery/Relocation worksheets (one for each location)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Roles and counts for each per facility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When staff are needed back in action over time (based on the Business Process RTOs)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options are available for them to relocate to if their primary location was impacted: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Alternate location (internal to the CU)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Alternate location (external to the CU)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Remote work (work from home)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Mobile Recovery (3</a:t>
            </a:r>
            <a:r>
              <a:rPr lang="en-US" baseline="30000" dirty="0">
                <a:solidFill>
                  <a:srgbClr val="0070C0"/>
                </a:solidFill>
              </a:rPr>
              <a:t>rd</a:t>
            </a:r>
            <a:r>
              <a:rPr lang="en-US" dirty="0">
                <a:solidFill>
                  <a:srgbClr val="0070C0"/>
                </a:solidFill>
              </a:rPr>
              <a:t>-party service provider)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3388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ED61DC-66A5-63DA-D851-418E60CA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4" y="240146"/>
            <a:ext cx="9013135" cy="634538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EF207C-6DA0-AF64-A890-F0BE8C149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10" y="1175656"/>
            <a:ext cx="4884169" cy="505741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19403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F429C-FA1C-E6DC-7408-FEE4D09C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4" y="240146"/>
            <a:ext cx="9013135" cy="634538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B4E58D-9662-B2DC-EDA8-E0B4FFB3C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62" y="1089890"/>
            <a:ext cx="5402575" cy="523993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6999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90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Incident Management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happens BEFORE you activate your BCP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Roles and responsibilities: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Decision-making authority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Business continuity order of succession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Incident Management Team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Notification/Escalation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Call tree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Key Vendor Contacts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(expanded) Cyber-Incident Content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NCUA guidance, tools, covers all phases of the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6648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Incident Management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happens BEFORE you activate your BCP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Command Center: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Primary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Secondary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(Optional) Tertiary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Incident Monitoring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News and information sources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Mechanisms for data flow INTO the command center (internal)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1179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532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Incident Management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happens BEFORE you activate your BCP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Primary Spokesperson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Secondary Spokesperson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Communications Templates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Resources: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Emergency wallet cards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Any other information you would like included – terms, web links,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Procedures: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Emergency procedures (general, for staff, and for specific events)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Emergency supplies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3473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FB5FA5-E5DC-0106-9B6A-A7146D16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9" y="204107"/>
            <a:ext cx="7860707" cy="63676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CBB60-A244-5261-E628-BDF5F8161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971" y="874292"/>
            <a:ext cx="5422762" cy="544486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57804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559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Risk Assessment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Goes beyond the planning basis of impacts (facility, systems, people) and into specific threats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Threats listing (and assumption)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Planning Impacts (facility, systems, people)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Probability Rating (and details)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Impact Rating (and details)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NEW Velocity (Speed of Onset)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Initial Risk Score and Risk Rating (formula driven)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Mitigating Factors (controls)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Residual Risk Rating (objective)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Gap Analysis (additional things that could be done to further reduce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</a:rPr>
              <a:t>There is rumored to be a workbook that will help with this also.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00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F820-CB16-4010-B9F8-0535041F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563322" cy="5197498"/>
          </a:xfrm>
        </p:spPr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31FE-4C5B-430C-88B3-638606DBF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Getting Started – The Kickoff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Task Checklists &amp; Workgroup Relocation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Incident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Systems Recovery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Validation &amp;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 &amp; 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C1562F-5492-5F59-A646-256A4D8A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526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E0979-9951-B888-4D47-324C670E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1" y="203758"/>
            <a:ext cx="8476648" cy="645048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51803-9B7E-511C-0716-C2991B72F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9473"/>
            <a:ext cx="4494992" cy="453827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42696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Systems Recovery (if applicable)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this process is completed internally by CU staff: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Systems Recovery Technical Process (SRTP) – detailed information for each system or infrastructure component recovery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Systems Recovery Sequencing (</a:t>
            </a:r>
            <a:r>
              <a:rPr lang="en-US" dirty="0" err="1">
                <a:solidFill>
                  <a:srgbClr val="0070C0"/>
                </a:solidFill>
              </a:rPr>
              <a:t>a.K.a.</a:t>
            </a:r>
            <a:r>
              <a:rPr lang="en-US" dirty="0">
                <a:solidFill>
                  <a:srgbClr val="0070C0"/>
                </a:solidFill>
              </a:rPr>
              <a:t> DR Sequencing) – how the individual SRTPs are sequenced to most effectively support the RTOs of critical business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6492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35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Validation and Maintenance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Keeping plans current, validating their effectiveness, and applying lessons learned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Orientation/Walkthrough Exercise – review documentation and how it is used with staff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Tabletop Exercises –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Facility Event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Systems Event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People Event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Data Compromise Event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Functional Exercises – practiced testing of BCP and/or Systems Recovery components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Scaled Exercises – combined testing of multiple BCP and/or Systems Recovery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8257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FA7B3-DBB9-00EA-BB70-9DD0770CA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F9739-A61B-A31F-B110-65F2E058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9" y="190847"/>
            <a:ext cx="7152381" cy="556190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9D160-801B-9543-F2C0-84209D93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31" y="3236521"/>
            <a:ext cx="8607210" cy="343063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34728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76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Validation and Maintenance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Keeping plans current, validating their effectiveness, and applying lessons learned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Controls Testing –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Identify known controls that may or may not be associated with BCP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Identify additional controls from the mitigation factors identified in the Risk Assessment that can be (or could be) tested.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Maintenance –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Annual (at a minimum) reviews and updates to plan content, or as there are changes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Applying lessons learned from testing and/or actual events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Addition of new content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Publishing and distributing the updated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5355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 &amp; A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Who has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Contact Info: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Bill Ashland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AVP, Business Continuity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Synergent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washland@synergentcorp.com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can also be sent to </a:t>
            </a:r>
            <a:r>
              <a:rPr lang="en-US" dirty="0">
                <a:hlinkClick r:id="rId3"/>
              </a:rPr>
              <a:t>info@infosight360.com</a:t>
            </a:r>
            <a:r>
              <a:rPr lang="en-US" dirty="0"/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Thank YOU!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EF390-7D27-AAAE-20FB-2B4CBC443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3266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Getting Started – The Kickoff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Players: Identify the Team (operational area and leaders/subject matter experts for each)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Executive Team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Accounting/Finance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Operations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Member Services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Lending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8190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Getting Started – The Kickoff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Players: Identify any sub-areas within the high-level areas defined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Member Services: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Teller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Call Center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Card Services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Lending: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Mortgage Lending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Consumer Lending 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Business Lending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D2742A-7455-96B9-4200-D7D7488AD293}"/>
              </a:ext>
            </a:extLst>
          </p:cNvPr>
          <p:cNvSpPr txBox="1"/>
          <p:nvPr/>
        </p:nvSpPr>
        <p:spPr>
          <a:xfrm>
            <a:off x="7315200" y="2967335"/>
            <a:ext cx="385010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become the structure for identifying and capturing your Business Processes. </a:t>
            </a:r>
          </a:p>
        </p:txBody>
      </p:sp>
    </p:spTree>
    <p:extLst>
      <p:ext uri="{BB962C8B-B14F-4D97-AF65-F5344CB8AC3E}">
        <p14:creationId xmlns:p14="http://schemas.microsoft.com/office/powerpoint/2010/main" val="3659854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Processes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the foundations on which your planning effort is built.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Identify your business processes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 Five-by-Five Rule (hitting the right level of granularity)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Variation of the “Elevator Pitch”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Identify the essence of what each team does in roughly five business processes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Describe each process in basic terms using roughly five steps/statements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There will be some areas with more, and some with less.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4303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Processes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the foundations on which your planning effort is built.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Accounting/Finance: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Accounts Payable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Data Processing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General Ledger Reconciliation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Financial Reporting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and Liability Management (ALM)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088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35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Processes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the foundations on which your planning effort is built.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For Each Process: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Contacts – who is the leader or SME for this process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Workflows – process description, timing (if applicable), inputs, steps, outputs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Dependencies – process dependencies, physical dependencies, system dependencies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Impact Scoring and Maximum Allowable Downtimes (M.A.D.)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Event types – facility, systems, people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Categories – customer, financial, legal/regulatory, reputational, data loss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These become your BIA Scores, RTOs, and RPOs; your Business Impact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8450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4489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Processes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the foundations on which your planning effort is built.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For Each Process: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For each event type (facility, systems, people)</a:t>
            </a:r>
          </a:p>
          <a:p>
            <a:pPr marL="1657350" lvl="3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Recovery Strategies - actions</a:t>
            </a:r>
          </a:p>
          <a:p>
            <a:pPr marL="1657350" lvl="3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Considerations - information or concerns</a:t>
            </a:r>
          </a:p>
          <a:p>
            <a:pPr marL="1657350" lvl="3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Resource Needs – needs (other than PCs, phones)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Once complete, you will have a concise view for each business process – how much it will hurt if it is interrupted, how soon you need to resume it, and how you will do so.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6423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F568E-18D9-445D-8D3E-84742B2EE3E1}"/>
              </a:ext>
            </a:extLst>
          </p:cNvPr>
          <p:cNvSpPr txBox="1"/>
          <p:nvPr/>
        </p:nvSpPr>
        <p:spPr>
          <a:xfrm>
            <a:off x="654341" y="713064"/>
            <a:ext cx="11249637" cy="518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Processes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the foundations on which your planning effort is built.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to build this content: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Option ONE – use the existing templates in Recovery Pro, editing and adding new ones as needed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Option TWO – utilize a workbook to make the data collection easier. The Recovery Pro support staff can assist with the initial formatting and import of the completed information into Recovery Pro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There are more than 40 business processes already in the Sample Content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 Resources area also includes sample workbook and word merge templates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 Content Guide provides guidance on the process, down to the individual field level in most cases.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DE90-FC03-8EDA-FD4F-7F3F4125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377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5344</TotalTime>
  <Words>1136</Words>
  <Application>Microsoft Office PowerPoint</Application>
  <PresentationFormat>Widescreen</PresentationFormat>
  <Paragraphs>180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Meiryo</vt:lpstr>
      <vt:lpstr>Arial</vt:lpstr>
      <vt:lpstr>Corbel</vt:lpstr>
      <vt:lpstr>Wingdings</vt:lpstr>
      <vt:lpstr>ShojiVTI</vt:lpstr>
      <vt:lpstr> How do I get started in Recovery pro?</vt:lpstr>
      <vt:lpstr>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users meeting</dc:title>
  <dc:creator>Glory LeDu</dc:creator>
  <cp:lastModifiedBy>Ashland, William</cp:lastModifiedBy>
  <cp:revision>60</cp:revision>
  <dcterms:created xsi:type="dcterms:W3CDTF">2021-11-12T14:29:57Z</dcterms:created>
  <dcterms:modified xsi:type="dcterms:W3CDTF">2025-10-02T20:02:16Z</dcterms:modified>
</cp:coreProperties>
</file>